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3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14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9.jpeg"/><Relationship Id="rId7" Type="http://schemas.openxmlformats.org/officeDocument/2006/relationships/image" Target="../media/image45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4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14.jpe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jpe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4.jpeg"/><Relationship Id="rId7" Type="http://schemas.openxmlformats.org/officeDocument/2006/relationships/image" Target="../media/image77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7" Type="http://schemas.openxmlformats.org/officeDocument/2006/relationships/image" Target="../media/image90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jpeg"/><Relationship Id="rId5" Type="http://schemas.openxmlformats.org/officeDocument/2006/relationships/image" Target="../media/image3.jpeg"/><Relationship Id="rId4" Type="http://schemas.openxmlformats.org/officeDocument/2006/relationships/image" Target="../media/image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98.jpeg"/><Relationship Id="rId7" Type="http://schemas.openxmlformats.org/officeDocument/2006/relationships/image" Target="../media/image102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97900" y="1663700"/>
            <a:ext cx="2844800" cy="28448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97900" y="6083300"/>
            <a:ext cx="1016000" cy="7747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3200" y="203200"/>
            <a:ext cx="10007600" cy="64008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706100" y="1270000"/>
            <a:ext cx="203200" cy="939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/>
            </a:pPr>
            <a:r>
              <a:rPr lang="en-US" altLang="zh-CN" sz="3395" dirty="0" smtClean="0">
                <a:solidFill>
                  <a:srgbClr val="92D050"/>
                </a:solidFill>
                <a:latin typeface="Gabriola" pitchFamily="18" charset="0"/>
                <a:cs typeface="Gabriola" pitchFamily="18" charset="0"/>
              </a:rPr>
              <a:t>C</a:t>
            </a:r>
          </a:p>
          <a:p>
            <a:pPr>
              <a:lnSpc>
                <a:spcPts val="4000"/>
              </a:lnSpc>
              <a:tabLst/>
            </a:pPr>
            <a:r>
              <a:rPr lang="en-US" altLang="zh-CN" sz="3398" dirty="0" smtClean="0">
                <a:solidFill>
                  <a:srgbClr val="92D050"/>
                </a:solidFill>
                <a:latin typeface="Gabriola" pitchFamily="18" charset="0"/>
                <a:cs typeface="Gabriola" pitchFamily="18" charset="0"/>
              </a:rPr>
              <a:t>R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0731500" y="2286000"/>
            <a:ext cx="1651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/>
            </a:pPr>
            <a:r>
              <a:rPr lang="en-US" altLang="zh-CN" sz="3395" dirty="0" smtClean="0">
                <a:solidFill>
                  <a:srgbClr val="92D050"/>
                </a:solidFill>
                <a:latin typeface="Gabriola" pitchFamily="18" charset="0"/>
                <a:cs typeface="Gabriola" pitchFamily="18" charset="0"/>
              </a:rPr>
              <a:t>Y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0706100" y="2806700"/>
            <a:ext cx="2159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/>
            </a:pPr>
            <a:r>
              <a:rPr lang="en-US" altLang="zh-CN" sz="3395" dirty="0" smtClean="0">
                <a:solidFill>
                  <a:srgbClr val="92D050"/>
                </a:solidFill>
                <a:latin typeface="Gabriola" pitchFamily="18" charset="0"/>
                <a:cs typeface="Gabriola" pitchFamily="18" charset="0"/>
              </a:rPr>
              <a:t>O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0731500" y="3327400"/>
            <a:ext cx="1651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/>
            </a:pPr>
            <a:r>
              <a:rPr lang="en-US" altLang="zh-CN" sz="3398" dirty="0" smtClean="0">
                <a:solidFill>
                  <a:srgbClr val="92D050"/>
                </a:solidFill>
                <a:latin typeface="Gabriola" pitchFamily="18" charset="0"/>
                <a:cs typeface="Gabriola" pitchFamily="18" charset="0"/>
              </a:rPr>
              <a:t>T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0693400" y="3835400"/>
            <a:ext cx="2286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/>
            </a:pPr>
            <a:r>
              <a:rPr lang="en-US" altLang="zh-CN" sz="3395" dirty="0" smtClean="0">
                <a:solidFill>
                  <a:srgbClr val="92D050"/>
                </a:solidFill>
                <a:latin typeface="Gabriola" pitchFamily="18" charset="0"/>
                <a:cs typeface="Gabriola" pitchFamily="18" charset="0"/>
              </a:rPr>
              <a:t>H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0706100" y="4394200"/>
            <a:ext cx="203200" cy="146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/>
            </a:pPr>
            <a:r>
              <a:rPr lang="en-US" altLang="zh-CN" sz="3395" dirty="0" smtClean="0">
                <a:solidFill>
                  <a:srgbClr val="92D050"/>
                </a:solidFill>
                <a:latin typeface="Gabriola" pitchFamily="18" charset="0"/>
                <a:cs typeface="Gabriola" pitchFamily="18" charset="0"/>
              </a:rPr>
              <a:t>E</a:t>
            </a:r>
          </a:p>
          <a:p>
            <a:pPr>
              <a:lnSpc>
                <a:spcPts val="4000"/>
              </a:lnSpc>
              <a:tabLst/>
            </a:pPr>
            <a:r>
              <a:rPr lang="en-US" altLang="zh-CN" sz="3398" dirty="0" smtClean="0">
                <a:solidFill>
                  <a:srgbClr val="92D050"/>
                </a:solidFill>
                <a:latin typeface="Gabriola" pitchFamily="18" charset="0"/>
                <a:cs typeface="Gabriola" pitchFamily="18" charset="0"/>
              </a:rPr>
              <a:t>R</a:t>
            </a:r>
          </a:p>
          <a:p>
            <a:pPr>
              <a:lnSpc>
                <a:spcPts val="4000"/>
              </a:lnSpc>
              <a:tabLst/>
            </a:pPr>
            <a:r>
              <a:rPr lang="en-US" altLang="zh-CN" sz="3395" dirty="0" smtClean="0">
                <a:solidFill>
                  <a:srgbClr val="92D050"/>
                </a:solidFill>
                <a:latin typeface="Gabriola" pitchFamily="18" charset="0"/>
                <a:cs typeface="Gabriola" pitchFamily="18" charset="0"/>
              </a:rPr>
              <a:t>A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10718800" y="5930900"/>
            <a:ext cx="177800" cy="939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/>
            </a:pPr>
            <a:r>
              <a:rPr lang="en-US" altLang="zh-CN" sz="3395" dirty="0" smtClean="0">
                <a:solidFill>
                  <a:srgbClr val="92D050"/>
                </a:solidFill>
                <a:latin typeface="Gabriola" pitchFamily="18" charset="0"/>
                <a:cs typeface="Gabriola" pitchFamily="18" charset="0"/>
              </a:rPr>
              <a:t>P</a:t>
            </a:r>
          </a:p>
          <a:p>
            <a:pPr>
              <a:lnSpc>
                <a:spcPts val="4000"/>
              </a:lnSpc>
              <a:tabLst/>
            </a:pPr>
            <a:r>
              <a:rPr lang="en-US" altLang="zh-CN" sz="3398" dirty="0" smtClean="0">
                <a:solidFill>
                  <a:srgbClr val="92D050"/>
                </a:solidFill>
                <a:latin typeface="Gabriola" pitchFamily="18" charset="0"/>
                <a:cs typeface="Gabriola" pitchFamily="18" charset="0"/>
              </a:rPr>
              <a:t>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5573" y="1379140"/>
            <a:ext cx="92583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By:</a:t>
            </a:r>
          </a:p>
          <a:p>
            <a:r>
              <a:rPr lang="en-US" sz="3600" b="1" dirty="0" err="1">
                <a:solidFill>
                  <a:srgbClr val="C00000"/>
                </a:solidFill>
              </a:rPr>
              <a:t>SUMAN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KUMARI</a:t>
            </a:r>
            <a:endParaRPr lang="en-US" sz="3600" b="1" dirty="0">
              <a:solidFill>
                <a:srgbClr val="C00000"/>
              </a:solidFill>
            </a:endParaRPr>
          </a:p>
          <a:p>
            <a:r>
              <a:rPr lang="en-US" sz="3600" b="1" dirty="0">
                <a:solidFill>
                  <a:srgbClr val="C00000"/>
                </a:solidFill>
              </a:rPr>
              <a:t>ASSISTANT PROFESSOR</a:t>
            </a:r>
          </a:p>
          <a:p>
            <a:r>
              <a:rPr lang="en-US" sz="3600" b="1" dirty="0">
                <a:solidFill>
                  <a:srgbClr val="C00000"/>
                </a:solidFill>
              </a:rPr>
              <a:t>DEPARTMENT  OF B. VOCATIONAL SPORTS </a:t>
            </a:r>
          </a:p>
          <a:p>
            <a:r>
              <a:rPr lang="en-US" sz="3600" b="1" dirty="0">
                <a:solidFill>
                  <a:srgbClr val="C00000"/>
                </a:solidFill>
              </a:rPr>
              <a:t>NUTRITION AND PHYSIOTHERAPY</a:t>
            </a:r>
          </a:p>
          <a:p>
            <a:r>
              <a:rPr lang="en-US" sz="3600" b="1" dirty="0" err="1">
                <a:solidFill>
                  <a:srgbClr val="C00000"/>
                </a:solidFill>
              </a:rPr>
              <a:t>KANYA</a:t>
            </a:r>
            <a:r>
              <a:rPr lang="en-US" sz="3600" b="1" dirty="0">
                <a:solidFill>
                  <a:srgbClr val="C00000"/>
                </a:solidFill>
              </a:rPr>
              <a:t>  </a:t>
            </a:r>
            <a:r>
              <a:rPr lang="en-US" sz="3600" b="1" dirty="0" err="1">
                <a:solidFill>
                  <a:srgbClr val="C00000"/>
                </a:solidFill>
              </a:rPr>
              <a:t>MAHAVIDYALAYA</a:t>
            </a:r>
            <a:r>
              <a:rPr lang="en-US" sz="3600" b="1" dirty="0">
                <a:solidFill>
                  <a:srgbClr val="C00000"/>
                </a:solidFill>
              </a:rPr>
              <a:t>  </a:t>
            </a:r>
            <a:r>
              <a:rPr lang="en-US" sz="3600" b="1" dirty="0" err="1">
                <a:solidFill>
                  <a:srgbClr val="C00000"/>
                </a:solidFill>
              </a:rPr>
              <a:t>KARKHODA</a:t>
            </a:r>
            <a:endParaRPr lang="en-IN" sz="3600" b="1" dirty="0">
              <a:solidFill>
                <a:srgbClr val="C00000"/>
              </a:solidFill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97900" y="1663700"/>
            <a:ext cx="3594100" cy="51943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171700" y="1638300"/>
            <a:ext cx="203200" cy="3098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1920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/>
            </a:pPr>
            <a:r>
              <a:rPr lang="en-US" altLang="zh-CN" sz="1920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/>
            </a:pPr>
            <a:r>
              <a:rPr lang="en-US" altLang="zh-CN" sz="1920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1922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2514600" y="787400"/>
            <a:ext cx="7772400" cy="400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                <a:tab pos="3721100" algn="l"/>
              </a:tabLst>
            </a:pPr>
            <a:r>
              <a:rPr lang="en-US" altLang="zh-CN" dirty="0" smtClean="0"/>
              <a:t>	</a:t>
            </a:r>
            <a:r>
              <a:rPr lang="en-US" altLang="zh-CN" sz="5495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DEFINITION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100"/>
              </a:lnSpc>
              <a:tabLst>
                <a:tab pos="3721100" algn="l"/>
              </a:tabLst>
            </a:pP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word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Cryotherapy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formed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two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words: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CRYO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>
              <a:lnSpc>
                <a:spcPts val="2800"/>
              </a:lnSpc>
              <a:tabLst>
                <a:tab pos="3721100" algn="l"/>
              </a:tabLst>
            </a:pP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THERAPY.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3721100" algn="l"/>
              </a:tabLst>
            </a:pP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'CRYO'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means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3721100" algn="l"/>
              </a:tabLst>
            </a:pP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'THERAPY'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means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cure.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3721100" algn="l"/>
              </a:tabLst>
            </a:pPr>
            <a:r>
              <a:rPr lang="en-US" altLang="zh-CN" sz="2402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Hence,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2171700" y="4876800"/>
            <a:ext cx="84709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673100" algn="l"/>
              </a:tabLst>
            </a:pPr>
            <a:r>
              <a:rPr lang="en-US" altLang="zh-CN" dirty="0" smtClean="0"/>
              <a:t>	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various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therapeutic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purposes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</a:p>
          <a:p>
            <a:pPr>
              <a:lnSpc>
                <a:spcPts val="2800"/>
              </a:lnSpc>
              <a:tabLst>
                <a:tab pos="673100" algn="l"/>
              </a:tabLst>
            </a:pP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termed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CRYOTHERAPY.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71600"/>
            <a:ext cx="6299200" cy="54864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27800" y="1409700"/>
            <a:ext cx="4914900" cy="40894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97900" y="6083300"/>
            <a:ext cx="1016000" cy="7747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193800" y="355600"/>
            <a:ext cx="89281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Cryotherapy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uses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various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kinds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low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temperature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agents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such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as....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600200" y="5613400"/>
            <a:ext cx="15748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CUBES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9245600" y="5613400"/>
            <a:ext cx="18669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FROZEN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442700" cy="68580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670300" y="6121400"/>
            <a:ext cx="3454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VAPOCOOLANT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SPRAYS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54200"/>
            <a:ext cx="5156200" cy="50038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11900" y="1663700"/>
            <a:ext cx="5130800" cy="51943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49300" y="228600"/>
            <a:ext cx="90043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Various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medically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cryotherapy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equipments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being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used.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47700" y="1358900"/>
            <a:ext cx="33020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Medical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Cryotherapy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Gun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7429500" y="1358900"/>
            <a:ext cx="2819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Octagonal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Cryosauna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51100" cy="25019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97900" y="1663700"/>
            <a:ext cx="3594100" cy="51943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108200" y="1790700"/>
            <a:ext cx="203200" cy="322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2451100" y="825500"/>
            <a:ext cx="8229600" cy="458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                <a:tab pos="3314700" algn="l"/>
              </a:tabLst>
            </a:pPr>
            <a:r>
              <a:rPr lang="en-US" altLang="zh-CN" dirty="0" smtClean="0"/>
              <a:t>	</a:t>
            </a:r>
            <a:r>
              <a:rPr lang="en-US" altLang="zh-CN" sz="5498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PRINCIPLES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3314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Latent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heat: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specific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amount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required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change</a:t>
            </a:r>
          </a:p>
          <a:p>
            <a:pPr>
              <a:lnSpc>
                <a:spcPts val="2700"/>
              </a:lnSpc>
              <a:tabLst>
                <a:tab pos="3314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solid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form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particular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substance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liquid,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liquid</a:t>
            </a:r>
          </a:p>
          <a:p>
            <a:pPr>
              <a:lnSpc>
                <a:spcPts val="2700"/>
              </a:lnSpc>
              <a:tabLst>
                <a:tab pos="3314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gas.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3314700" algn="l"/>
              </a:tabLst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use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cryotherapy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heat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tissues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body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</a:p>
          <a:p>
            <a:pPr>
              <a:lnSpc>
                <a:spcPts val="2700"/>
              </a:lnSpc>
              <a:tabLst>
                <a:tab pos="3314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absorbed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cooling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agents.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3314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Heat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loss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tissues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>
              <a:lnSpc>
                <a:spcPts val="2700"/>
              </a:lnSpc>
              <a:tabLst>
                <a:tab pos="3314700" algn="l"/>
              </a:tabLst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water.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654300" cy="2552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88300" y="0"/>
            <a:ext cx="4203700" cy="68580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193800" y="2171700"/>
            <a:ext cx="203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536700" y="736600"/>
            <a:ext cx="8420100" cy="176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                <a:tab pos="5156200" algn="l"/>
              </a:tabLst>
            </a:pPr>
            <a:r>
              <a:rPr lang="en-US" altLang="zh-CN" dirty="0" smtClean="0"/>
              <a:t>	</a:t>
            </a:r>
            <a:r>
              <a:rPr lang="en-US" altLang="zh-CN" sz="5498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COOLING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51562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magnitude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cooling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depends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upon: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993900" y="3225800"/>
            <a:ext cx="190500" cy="186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838" i="1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1.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1836" i="1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1836" i="1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3.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2451100" y="3187700"/>
            <a:ext cx="7353300" cy="191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76200" algn="l"/>
              </a:tabLst>
            </a:pPr>
            <a:r>
              <a:rPr lang="en-US" altLang="zh-CN" dirty="0" smtClean="0"/>
              <a:t>	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Area: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According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size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conductivity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lnSpc>
                <a:spcPts val="2700"/>
              </a:lnSpc>
              <a:tabLst>
                <a:tab pos="762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tissue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exposed.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762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Temperature: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Difference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between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temperature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>
              <a:lnSpc>
                <a:spcPts val="2700"/>
              </a:lnSpc>
              <a:tabLst>
                <a:tab pos="762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cooling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agent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tissue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its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being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762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Duration: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period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application.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705100" cy="26416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88300" y="0"/>
            <a:ext cx="4203700" cy="68580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638300" y="673100"/>
            <a:ext cx="8305800" cy="584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600"/>
              </a:lnSpc>
              <a:tabLst/>
            </a:pPr>
            <a:r>
              <a:rPr lang="en-US" altLang="zh-CN" sz="5004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PHYSIOLOGICAL</a:t>
            </a:r>
            <a:r>
              <a:rPr lang="en-US" altLang="zh-CN" sz="5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004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EFFECTS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3149600" y="2171700"/>
            <a:ext cx="203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3492500" y="2171700"/>
            <a:ext cx="44958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Homodynamic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Circulatory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Effect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4000500" y="3606800"/>
            <a:ext cx="203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4343400" y="3606800"/>
            <a:ext cx="27940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Neuromuscular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Effect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4356100" y="5029200"/>
            <a:ext cx="203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4699000" y="5041900"/>
            <a:ext cx="20701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Metabolic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Effect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562100" cy="1663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88300" y="0"/>
            <a:ext cx="4203700" cy="45085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97900" y="6083300"/>
            <a:ext cx="1016000" cy="7747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82300" y="5168900"/>
            <a:ext cx="1409700" cy="16891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219200" y="1854200"/>
            <a:ext cx="203200" cy="274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562100" y="800100"/>
            <a:ext cx="8382000" cy="457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                <a:tab pos="774700" algn="l"/>
              </a:tabLst>
            </a:pPr>
            <a:r>
              <a:rPr lang="en-US" altLang="zh-CN" dirty="0" smtClean="0"/>
              <a:t>	</a:t>
            </a:r>
            <a:r>
              <a:rPr lang="en-US" altLang="zh-CN" sz="4500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45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4500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HOMODYNAMIC</a:t>
            </a:r>
            <a:r>
              <a:rPr lang="en-US" altLang="zh-CN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500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EFFECT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774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Initial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response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body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tissue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preserve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heat.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774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preservation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heat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occurs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through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initial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phase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>
              <a:lnSpc>
                <a:spcPts val="2700"/>
              </a:lnSpc>
              <a:tabLst>
                <a:tab pos="774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vasoconstriction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occurs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due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contraction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smooth</a:t>
            </a:r>
          </a:p>
          <a:p>
            <a:pPr>
              <a:lnSpc>
                <a:spcPts val="2700"/>
              </a:lnSpc>
              <a:tabLst>
                <a:tab pos="774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muscles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blood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vessels.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774700" algn="l"/>
              </a:tabLst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vasoconstriction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persists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about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minutes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order</a:t>
            </a:r>
          </a:p>
          <a:p>
            <a:pPr>
              <a:lnSpc>
                <a:spcPts val="2700"/>
              </a:lnSpc>
              <a:tabLst>
                <a:tab pos="774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retain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body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homeostasis.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774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still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continued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furthermore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there</a:t>
            </a:r>
          </a:p>
          <a:p>
            <a:pPr>
              <a:lnSpc>
                <a:spcPts val="2700"/>
              </a:lnSpc>
              <a:tabLst>
                <a:tab pos="774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occurs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induced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vasodilatation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warm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part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</a:p>
          <a:p>
            <a:pPr>
              <a:lnSpc>
                <a:spcPts val="2700"/>
              </a:lnSpc>
              <a:tabLst>
                <a:tab pos="774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being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cooled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down.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442700" cy="6858000"/>
          </a:xfrm>
          <a:prstGeom prst="rect">
            <a:avLst/>
          </a:prstGeom>
          <a:noFill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663700"/>
            <a:ext cx="11442700" cy="51943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600200" y="368300"/>
            <a:ext cx="83439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/>
            </a:pPr>
            <a:r>
              <a:rPr lang="en-US" altLang="zh-CN" sz="4502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4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502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NEUROMUSCULAR</a:t>
            </a:r>
            <a:r>
              <a:rPr lang="en-US" altLang="zh-CN" sz="4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502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EFFECT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193800" y="1397000"/>
            <a:ext cx="53975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Decrease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nerve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conduction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velocity: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2895600" y="1879600"/>
            <a:ext cx="69977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nerve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conduction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block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occurs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cryotherapy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193800" y="2222500"/>
            <a:ext cx="34925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over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nerve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trunk.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971800" y="2705100"/>
            <a:ext cx="62611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minutes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cooling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takes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about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minutes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193800" y="3060700"/>
            <a:ext cx="43053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normal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nerve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conduction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velocity.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88600" y="0"/>
            <a:ext cx="1803400" cy="16129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97900" y="1663700"/>
            <a:ext cx="2844800" cy="28448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97900" y="6083300"/>
            <a:ext cx="1016000" cy="7747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591800" y="5245100"/>
            <a:ext cx="1600200" cy="1612900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79500" y="419100"/>
            <a:ext cx="8623300" cy="191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Increase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threshold: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Decrease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due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increase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threshold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occurs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through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gate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mechanism.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reduction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cryotherapy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also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helps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breaking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spasm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cycle.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079500" y="3975100"/>
            <a:ext cx="8089900" cy="157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Decrease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spasticity: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There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occurs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temporary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reduction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spasm.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occurs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result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decrease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activity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gamma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motor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neurons,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muscle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spindle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golgi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tendon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organ.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88300" y="0"/>
            <a:ext cx="4203700" cy="45085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97900" y="6083300"/>
            <a:ext cx="1016000" cy="7747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566400" y="5295900"/>
            <a:ext cx="1625600" cy="15621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28700" y="368300"/>
            <a:ext cx="8610600" cy="157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Facilitation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muscle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contraction: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enhances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excitability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alpha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motor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neurons.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flaccid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paralysis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phase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hemiplegia,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muscle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contraction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facilitated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lower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motor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neuron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intact.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028700" y="3606800"/>
            <a:ext cx="8445500" cy="2273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762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Alteration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muscle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strength: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76200" algn="l"/>
              </a:tabLst>
            </a:pPr>
            <a:r>
              <a:rPr lang="en-US" altLang="zh-CN" dirty="0" smtClean="0"/>
              <a:t>	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minutes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less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increases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muscle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strength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due</a:t>
            </a:r>
          </a:p>
          <a:p>
            <a:pPr>
              <a:lnSpc>
                <a:spcPts val="2700"/>
              </a:lnSpc>
              <a:tabLst>
                <a:tab pos="76200" algn="l"/>
              </a:tabLst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increase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excitability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motor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neuron.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762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minutes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more,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there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occurs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initial</a:t>
            </a:r>
          </a:p>
          <a:p>
            <a:pPr>
              <a:lnSpc>
                <a:spcPts val="2700"/>
              </a:lnSpc>
              <a:tabLst>
                <a:tab pos="762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decrease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strength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followed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gradual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increase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muscle</a:t>
            </a:r>
          </a:p>
          <a:p>
            <a:pPr>
              <a:lnSpc>
                <a:spcPts val="2700"/>
              </a:lnSpc>
              <a:tabLst>
                <a:tab pos="762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strength.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562100" cy="16510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88300" y="0"/>
            <a:ext cx="4203700" cy="45085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97900" y="6083300"/>
            <a:ext cx="1016000" cy="7747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29900" y="5308600"/>
            <a:ext cx="1562100" cy="15494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193800" y="2235200"/>
            <a:ext cx="203200" cy="204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536700" y="787400"/>
            <a:ext cx="8420100" cy="427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                <a:tab pos="1663700" algn="l"/>
              </a:tabLst>
            </a:pPr>
            <a:r>
              <a:rPr lang="en-US" altLang="zh-CN" dirty="0" smtClean="0"/>
              <a:t>	</a:t>
            </a:r>
            <a:r>
              <a:rPr lang="en-US" altLang="zh-CN" sz="4500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500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METABOLIC</a:t>
            </a:r>
            <a:r>
              <a:rPr lang="en-US" altLang="zh-CN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500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EFFECTS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1663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reduces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metabolic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rate.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1663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reason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acute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inflammations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where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there</a:t>
            </a:r>
          </a:p>
          <a:p>
            <a:pPr>
              <a:lnSpc>
                <a:spcPts val="2700"/>
              </a:lnSpc>
              <a:tabLst>
                <a:tab pos="1663700" algn="l"/>
              </a:tabLst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abnormal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demand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metabolic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reactions.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1663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reduces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bleeding,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swelling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local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muscle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spasm.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1663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inhibits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activity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cartilage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destroying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enzymes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like</a:t>
            </a:r>
          </a:p>
          <a:p>
            <a:pPr>
              <a:lnSpc>
                <a:spcPts val="2700"/>
              </a:lnSpc>
              <a:tabLst>
                <a:tab pos="16637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collagenase,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elastase,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protease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etc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thereby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help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healing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>
              <a:lnSpc>
                <a:spcPts val="2700"/>
              </a:lnSpc>
              <a:tabLst>
                <a:tab pos="1663700" algn="l"/>
              </a:tabLst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ligament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injuries,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osteoarthritis,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rheumatoid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arthritis.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701800" cy="17526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88300" y="0"/>
            <a:ext cx="4203700" cy="68580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193800" y="2171700"/>
            <a:ext cx="203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536700" y="698500"/>
            <a:ext cx="8420100" cy="179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>
                <a:tab pos="1587500" algn="l"/>
              </a:tabLst>
            </a:pPr>
            <a:r>
              <a:rPr lang="en-US" altLang="zh-CN" dirty="0" smtClean="0"/>
              <a:t>	</a:t>
            </a:r>
            <a:r>
              <a:rPr lang="en-US" altLang="zh-CN" sz="4500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THERAPEUTIC</a:t>
            </a:r>
            <a:r>
              <a:rPr lang="en-US" altLang="zh-CN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500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EFFECTS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1587500" algn="l"/>
              </a:tabLst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Therapeutically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cryotherapy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helps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651000" y="2781300"/>
            <a:ext cx="190500" cy="2590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36" i="1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1.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/>
            </a:pPr>
            <a:r>
              <a:rPr lang="en-US" altLang="zh-CN" sz="1838" i="1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/>
            </a:pPr>
            <a:r>
              <a:rPr lang="en-US" altLang="zh-CN" sz="1836" i="1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/>
            </a:pPr>
            <a:r>
              <a:rPr lang="en-US" altLang="zh-CN" sz="1836" i="1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4.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/>
            </a:pPr>
            <a:r>
              <a:rPr lang="en-US" altLang="zh-CN" sz="1838" i="1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5.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/>
            </a:pPr>
            <a:r>
              <a:rPr lang="en-US" altLang="zh-CN" sz="1836" i="1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6.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993900" y="2743200"/>
            <a:ext cx="3962400" cy="265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Acute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inflammations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Control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pain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Reduction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spasticity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Facilitates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muscle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contractions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Controlling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edema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Exercising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stretching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663700"/>
            <a:ext cx="11442700" cy="51943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286500" y="660400"/>
            <a:ext cx="36703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/>
            </a:pPr>
            <a:r>
              <a:rPr lang="en-US" altLang="zh-CN" sz="45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INDICATIONS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193800" y="2832100"/>
            <a:ext cx="190500" cy="2603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36" i="1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1.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/>
            </a:pPr>
            <a:r>
              <a:rPr lang="en-US" altLang="zh-CN" sz="1836" i="1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/>
            </a:pPr>
            <a:r>
              <a:rPr lang="en-US" altLang="zh-CN" sz="1838" i="1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/>
            </a:pPr>
            <a:r>
              <a:rPr lang="en-US" altLang="zh-CN" sz="1836" i="1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4.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/>
            </a:pPr>
            <a:r>
              <a:rPr lang="en-US" altLang="zh-CN" sz="1836" i="1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5.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/>
            </a:pPr>
            <a:r>
              <a:rPr lang="en-US" altLang="zh-CN" sz="1836" i="1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6.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651000" y="2794000"/>
            <a:ext cx="6921500" cy="265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relief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Spasticity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Muscle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spasm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Swelling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Promote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repair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Provide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excitatory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stimulus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muscle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inhibited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97600" y="1663700"/>
            <a:ext cx="5245100" cy="51943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898900" y="660400"/>
            <a:ext cx="60579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/>
            </a:pPr>
            <a:r>
              <a:rPr lang="en-US" altLang="zh-CN" sz="4500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CONTRAINDICATIONS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330200" y="2235200"/>
            <a:ext cx="5346700" cy="204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PSYCHOLOGICAL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CONDITIONS: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thought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terrifies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many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patients.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claim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their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condition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made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worse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therapist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cannot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persuade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or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330200" y="4330700"/>
            <a:ext cx="5740400" cy="965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demonstrate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patients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beneficial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them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might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better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not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5100" y="0"/>
            <a:ext cx="6197600" cy="68580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308100" y="177800"/>
            <a:ext cx="3556000" cy="179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2.CARDIAC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CONDITIONS: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six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months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after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myocardial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infarct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should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avoided.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308100" y="2146300"/>
            <a:ext cx="33020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Initial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shock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causes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marked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drop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blood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308100" y="2844800"/>
            <a:ext cx="31877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pressure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increase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heart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rate.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308100" y="3721100"/>
            <a:ext cx="3594100" cy="201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left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shoulder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cause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overflow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excitatory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impulse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heart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left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shoulder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avoided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patients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cardiac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disorder.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0"/>
            <a:ext cx="5791200" cy="59563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97900" y="6083300"/>
            <a:ext cx="1016000" cy="7747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28700" y="1409700"/>
            <a:ext cx="32512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PERIPHERAL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NERVE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INJURY: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028700" y="2235200"/>
            <a:ext cx="32512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Blood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vessels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area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028700" y="2616200"/>
            <a:ext cx="4241800" cy="1320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supplied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severed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peripheral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nerve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lose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their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normal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response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cooling.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such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area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were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cooled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ice,the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net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result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028700" y="4013200"/>
            <a:ext cx="4279900" cy="965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would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part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would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get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very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take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many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hours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regain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normal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temperature.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44700"/>
            <a:ext cx="5765800" cy="48133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83300" y="1663700"/>
            <a:ext cx="5359400" cy="51943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38200" y="266700"/>
            <a:ext cx="37719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VASOSPASTIC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DISEASE: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838200" y="762000"/>
            <a:ext cx="79121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vasospastic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disease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such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Raynaud's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disease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made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worse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051300" cy="68580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97900" y="1663700"/>
            <a:ext cx="3594100" cy="51943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892300" y="2133600"/>
            <a:ext cx="523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PERIPHERAL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VASCULAR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DISEASE: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892300" y="2628900"/>
            <a:ext cx="77851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reduce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already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inadequate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blood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supply,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avoided.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892300" y="3454400"/>
            <a:ext cx="86995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However,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since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metabolic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rate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tissues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also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lowered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doubtful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whether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gangrene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would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ensue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treatment.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97900" y="1663700"/>
            <a:ext cx="2844800" cy="28448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97900" y="6083300"/>
            <a:ext cx="1016000" cy="7747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3200" y="203200"/>
            <a:ext cx="10071100" cy="637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0000" y="0"/>
            <a:ext cx="5092700" cy="68580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28700" y="342900"/>
            <a:ext cx="30607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SENSITIVITY: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028700" y="889000"/>
            <a:ext cx="4470400" cy="2362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Even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precautions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taken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there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still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small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number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patients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react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adversely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ice.Following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ice,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these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patients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produce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local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histamine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like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urticaria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looks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like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nettle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rash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itches.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028700" y="3289300"/>
            <a:ext cx="42418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patients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unsuitable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562100" cy="16129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88300" y="0"/>
            <a:ext cx="4203700" cy="68580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320800" y="1612900"/>
            <a:ext cx="203200" cy="407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1838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1836" dirty="0" smtClean="0">
                <a:solidFill>
                  <a:srgbClr val="ACD433"/>
                </a:solidFill>
                <a:latin typeface="Times New Roman" pitchFamily="18" charset="0"/>
                <a:cs typeface="Times New Roman" pitchFamily="18" charset="0"/>
              </a:rPr>
              <a:t>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663700" y="800100"/>
            <a:ext cx="8280400" cy="4927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4295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TECHNIQUES</a:t>
            </a:r>
            <a:r>
              <a:rPr lang="en-US" altLang="zh-CN" sz="42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295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42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295" b="1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TOWELS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PACKS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IMMERSION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CUBE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MASSAGE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COMPRESSION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UNIT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663700"/>
            <a:ext cx="11442700" cy="51943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193800" y="304800"/>
            <a:ext cx="21971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TOWELS: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193800" y="800100"/>
            <a:ext cx="79756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Popular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method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because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there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little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danger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producing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burn.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11400"/>
            <a:ext cx="4051300" cy="45466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8000" y="2311400"/>
            <a:ext cx="2755900" cy="45085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23200" y="1663700"/>
            <a:ext cx="3619500" cy="51943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39800" y="584200"/>
            <a:ext cx="19431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PACKS: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939800" y="1079500"/>
            <a:ext cx="86614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Crushed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flaked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placed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inside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specially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made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Terry-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towel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bag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towel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folded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appropriate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shape.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663700"/>
            <a:ext cx="11442700" cy="51943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65200" y="482600"/>
            <a:ext cx="20828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IMMERSION: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65200" y="990600"/>
            <a:ext cx="8051800" cy="965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Immersion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technique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part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treated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immersed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solution.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Unfortunately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only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practical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immerse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certain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areas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such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hands,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feet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elbows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663700"/>
            <a:ext cx="11442700" cy="51943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66800" y="419100"/>
            <a:ext cx="33020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CUBE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MASSAGE: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066800" y="927100"/>
            <a:ext cx="8420100" cy="1320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cube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massage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useful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method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does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not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require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machine.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freezer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compartment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domestic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refrigerator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sufficient.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makes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technique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useful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small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departments,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wards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most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importantly,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home.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663700"/>
            <a:ext cx="11442700" cy="51943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41400" y="381000"/>
            <a:ext cx="42291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COMPRESSION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UNIT: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041400" y="889000"/>
            <a:ext cx="8636000" cy="1320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compression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therapy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combines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principles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R.I.C.E.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(Rest,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Ice,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Compression,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Elevation)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reduce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swelling.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This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therapy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especially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useful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strains,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sprains,pulled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muscles</a:t>
            </a:r>
            <a:r>
              <a:rPr lang="en-US" altLang="zh-CN" sz="23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6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pulled</a:t>
            </a:r>
            <a:r>
              <a:rPr lang="en-US" altLang="zh-CN" sz="23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4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ligaments.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437876" y="0"/>
            <a:ext cx="685800" cy="1143000"/>
          </a:xfrm>
          <a:custGeom>
            <a:avLst/>
            <a:gdLst>
              <a:gd name="connsiteX0" fmla="*/ 0 w 685800"/>
              <a:gd name="connsiteY0" fmla="*/ 1143000 h 1143000"/>
              <a:gd name="connsiteX1" fmla="*/ 685800 w 685800"/>
              <a:gd name="connsiteY1" fmla="*/ 1143000 h 1143000"/>
              <a:gd name="connsiteX2" fmla="*/ 685800 w 685800"/>
              <a:gd name="connsiteY2" fmla="*/ 0 h 1143000"/>
              <a:gd name="connsiteX3" fmla="*/ 0 w 685800"/>
              <a:gd name="connsiteY3" fmla="*/ 0 h 1143000"/>
              <a:gd name="connsiteX4" fmla="*/ 0 w 685800"/>
              <a:gd name="connsiteY4" fmla="*/ 1143000 h 114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5800" h="1143000">
                <a:moveTo>
                  <a:pt x="0" y="1143000"/>
                </a:moveTo>
                <a:lnTo>
                  <a:pt x="685800" y="1143000"/>
                </a:lnTo>
                <a:lnTo>
                  <a:pt x="685800" y="0"/>
                </a:lnTo>
                <a:lnTo>
                  <a:pt x="0" y="0"/>
                </a:lnTo>
                <a:lnTo>
                  <a:pt x="0" y="1143000"/>
                </a:lnTo>
              </a:path>
            </a:pathLst>
          </a:custGeom>
          <a:solidFill>
            <a:srgbClr val="ACD4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54300"/>
            <a:ext cx="4051300" cy="4203700"/>
          </a:xfrm>
          <a:prstGeom prst="rect">
            <a:avLst/>
          </a:prstGeom>
          <a:noFill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88300" y="0"/>
            <a:ext cx="1625600" cy="1155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88600" y="0"/>
            <a:ext cx="787400" cy="12192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97900" y="1663700"/>
            <a:ext cx="2844800" cy="28448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97900" y="6083300"/>
            <a:ext cx="1016000" cy="7747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12166600" cy="680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805</Words>
  <Application>Microsoft Office PowerPoint</Application>
  <PresentationFormat>Custom</PresentationFormat>
  <Paragraphs>425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pardeep sharma</cp:lastModifiedBy>
  <cp:revision>4</cp:revision>
  <dcterms:created xsi:type="dcterms:W3CDTF">2006-08-16T00:00:00Z</dcterms:created>
  <dcterms:modified xsi:type="dcterms:W3CDTF">2020-03-30T06:30:41Z</dcterms:modified>
</cp:coreProperties>
</file>